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870" r:id="rId1"/>
  </p:sldMasterIdLst>
  <p:notesMasterIdLst>
    <p:notesMasterId r:id="rId46"/>
  </p:notesMasterIdLst>
  <p:handoutMasterIdLst>
    <p:handoutMasterId r:id="rId47"/>
  </p:handoutMasterIdLst>
  <p:sldIdLst>
    <p:sldId id="265" r:id="rId2"/>
    <p:sldId id="324" r:id="rId3"/>
    <p:sldId id="330" r:id="rId4"/>
    <p:sldId id="329" r:id="rId5"/>
    <p:sldId id="327" r:id="rId6"/>
    <p:sldId id="328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366" r:id="rId41"/>
    <p:sldId id="367" r:id="rId42"/>
    <p:sldId id="368" r:id="rId43"/>
    <p:sldId id="369" r:id="rId44"/>
    <p:sldId id="263" r:id="rId4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1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595315-6059-63B0-9BE8-AAFD11894995}" name="Елена Иванченко" initials="ЕИ" userId="7f7d7db965285a96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амолетов" initials="С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72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682" y="67"/>
      </p:cViewPr>
      <p:guideLst>
        <p:guide orient="horz" pos="1611"/>
        <p:guide pos="28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57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12975-4CFD-C441-A244-B7FD9A9579C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660DC-725D-2A44-9F89-74FE668A9C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254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FD1C8-470D-774F-8B40-381C3059BD4A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9711C-DB87-6342-8123-FE7E39EB00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73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98416" y="490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10801" y="427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783B35-4D64-24CD-46E0-32E9FC276C40}"/>
              </a:ext>
            </a:extLst>
          </p:cNvPr>
          <p:cNvSpPr txBox="1"/>
          <p:nvPr userDrawn="1"/>
        </p:nvSpPr>
        <p:spPr>
          <a:xfrm>
            <a:off x="5098416" y="490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EFD47-67FA-CC9C-A247-DDA306E69DC7}"/>
              </a:ext>
            </a:extLst>
          </p:cNvPr>
          <p:cNvSpPr txBox="1"/>
          <p:nvPr userDrawn="1"/>
        </p:nvSpPr>
        <p:spPr>
          <a:xfrm>
            <a:off x="5910801" y="427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74B261-5474-8217-1C1F-DF8DF956D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A92729-C745-7CCF-6847-2DF14BA7138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aseline="0"/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ru-RU" sz="20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20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8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359977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kfq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211943"/>
            <a:ext cx="7467600" cy="3447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ru-RU" sz="2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24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20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350971587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7">
            <a:extLst>
              <a:ext uri="{FF2B5EF4-FFF2-40B4-BE49-F238E27FC236}">
                <a16:creationId xmlns:a16="http://schemas.microsoft.com/office/drawing/2014/main" id="{DC7664A4-1431-5B79-D831-F6220EA436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9A5E5274-1C05-A7BB-B9D5-BE8CD4A5E9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5FC28AB9-3129-9DBE-782C-D2B113A5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6" name="Текст 13">
            <a:extLst>
              <a:ext uri="{FF2B5EF4-FFF2-40B4-BE49-F238E27FC236}">
                <a16:creationId xmlns:a16="http://schemas.microsoft.com/office/drawing/2014/main" id="{12C4E9B1-800A-20F6-E4F7-84C6B3BE94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8C1609-7E48-B73D-CDA4-19FD56B59E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2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6F42A0-92A9-ED41-A4B6-1B839857D4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784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</p:spTree>
    <p:extLst>
      <p:ext uri="{BB962C8B-B14F-4D97-AF65-F5344CB8AC3E}">
        <p14:creationId xmlns:p14="http://schemas.microsoft.com/office/powerpoint/2010/main" val="439475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0393FA-3ECC-3158-E15E-58890F60B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3DB0C6-E4DE-9A4B-998D-34852F1B3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403455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8ABD215D-CFC7-1CAC-2144-1C4A51F1FE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569F4-01AC-6221-63B9-0F06F87F2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1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36D9692A-5DC0-3DF1-F516-70164F11C5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C2C41F40-A63A-48C4-01DC-A4A13BB7B8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D5B27C-CA4C-7381-3F84-F0595A76CE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Текст 7">
            <a:extLst>
              <a:ext uri="{FF2B5EF4-FFF2-40B4-BE49-F238E27FC236}">
                <a16:creationId xmlns:a16="http://schemas.microsoft.com/office/drawing/2014/main" id="{2AA24315-FE73-04A8-D530-E746EC0C2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69578C56-72EB-AE17-C6D4-CE1E8FBA30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01893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AE2ED3E-3221-72A5-8340-4E08819C8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19B43694-08A8-116E-FA12-468591D136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952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E75CB8B0-7394-87DF-B065-6F242AB2D0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1993366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E98E654-ABDC-7E78-775E-43A2D6214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D71CC7-EEA6-E9D0-68AD-36562CCF607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254081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8ABD215D-CFC7-1CAC-2144-1C4A51F1FE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569F4-01AC-6221-63B9-0F06F87F2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6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7">
            <a:extLst>
              <a:ext uri="{FF2B5EF4-FFF2-40B4-BE49-F238E27FC236}">
                <a16:creationId xmlns:a16="http://schemas.microsoft.com/office/drawing/2014/main" id="{3706F3BB-2486-D68F-6966-44BBD62CEC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49722966-1EC6-6348-3A3A-25A27C8E50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D2BFFE86-F97D-E925-927B-0F6BBD2D6E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6" name="Текст 13">
            <a:extLst>
              <a:ext uri="{FF2B5EF4-FFF2-40B4-BE49-F238E27FC236}">
                <a16:creationId xmlns:a16="http://schemas.microsoft.com/office/drawing/2014/main" id="{ADAF316B-52C6-704E-CB38-0E76498CD5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888714-60F8-FF59-CB87-38F52214F9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260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8C44632-7642-B672-30DB-BEE8EBC23C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AF7BB137-1C7F-56D5-5D41-70ED6DEA4C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895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D9C7E817-A2F7-D228-2EB2-8CC2710635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2927035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1F5CFB9-FFF2-E218-2283-FA3AC247B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CCADC5-135D-DC69-A40F-E7939EE42C8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3110273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4">
            <a:extLst>
              <a:ext uri="{FF2B5EF4-FFF2-40B4-BE49-F238E27FC236}">
                <a16:creationId xmlns:a16="http://schemas.microsoft.com/office/drawing/2014/main" id="{164235EB-093A-2BDE-8127-460B61C5B6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6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конец списка.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FD6E8F6-2854-A3A1-FCCA-4BC7B8C56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440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25FAEC5-3811-8889-0016-6EA3B2AC41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Текст 7">
            <a:extLst>
              <a:ext uri="{FF2B5EF4-FFF2-40B4-BE49-F238E27FC236}">
                <a16:creationId xmlns:a16="http://schemas.microsoft.com/office/drawing/2014/main" id="{CAC739FE-CC7A-A005-60BE-713B90BFE7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5" name="Текст 13">
            <a:extLst>
              <a:ext uri="{FF2B5EF4-FFF2-40B4-BE49-F238E27FC236}">
                <a16:creationId xmlns:a16="http://schemas.microsoft.com/office/drawing/2014/main" id="{0280BF47-780B-2175-23F6-FDC24D601F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E58E80D7-3F9A-CA73-1A7E-C864B8F1B1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7" name="Текст 13">
            <a:extLst>
              <a:ext uri="{FF2B5EF4-FFF2-40B4-BE49-F238E27FC236}">
                <a16:creationId xmlns:a16="http://schemas.microsoft.com/office/drawing/2014/main" id="{BF0BE89B-425E-821E-10AB-56C164DAED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206293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82CACE-D64E-E390-8227-23E049D60A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61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D893D5-8CB5-3E29-008C-CC0E0591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6E126262-C015-9DD6-F87F-1B632AE744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1736321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02428" y="943208"/>
            <a:ext cx="5526315" cy="3875536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E0DDF7E5-74E5-85B7-0EAB-6118F548A9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943208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7936B987-FE27-33B7-4612-FDB9F2B35C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" y="2935720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528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6">
            <a:extLst>
              <a:ext uri="{FF2B5EF4-FFF2-40B4-BE49-F238E27FC236}">
                <a16:creationId xmlns:a16="http://schemas.microsoft.com/office/drawing/2014/main" id="{604BBFFB-7572-35FA-4787-0F445C5632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1" y="1059322"/>
            <a:ext cx="3897086" cy="1734678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4BFD2DD0-1A50-CC19-1239-4EE4F12EA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2" y="3105836"/>
            <a:ext cx="3897084" cy="164033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73A9D63A-5180-ED0A-F619-007A1570C1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9714" y="1059322"/>
            <a:ext cx="3632201" cy="3686849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075CB2-AC7B-1521-E0C8-0618DBE0F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359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1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3209454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5969804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3287828"/>
            <a:ext cx="2588883" cy="1395548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07251" y="3299578"/>
            <a:ext cx="2591416" cy="1395548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>
              <a:defRPr sz="1200" baseline="0"/>
            </a:lvl2pPr>
            <a:lvl3pPr>
              <a:defRPr sz="1200" baseline="0"/>
            </a:lvl3pPr>
            <a:lvl4pPr>
              <a:defRPr sz="1200" baseline="0"/>
            </a:lvl4pPr>
            <a:lvl5pPr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4827D-CE53-9591-037D-C963F1C740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AE50A46-F4A6-68CE-7C12-AA2301388718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5967600" y="3299578"/>
            <a:ext cx="2591416" cy="1395548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>
              <a:defRPr sz="1200" baseline="0"/>
            </a:lvl2pPr>
            <a:lvl3pPr>
              <a:defRPr sz="1200" baseline="0"/>
            </a:lvl3pPr>
            <a:lvl4pPr>
              <a:defRPr sz="1200" baseline="0"/>
            </a:lvl4pPr>
            <a:lvl5pPr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42AB405F-D2C7-9CD0-F8A2-C5B08DACE9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9081" y="944463"/>
            <a:ext cx="2577001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20D20C24-934F-4A5C-CF04-B479AF2D0D5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221666" y="944462"/>
            <a:ext cx="2577001" cy="1883023"/>
          </a:xfrm>
          <a:prstGeom prst="roundRect">
            <a:avLst>
              <a:gd name="adj" fmla="val 12905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2D750E3A-97C5-5CBE-A3C9-0F2565E569E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980690" y="944463"/>
            <a:ext cx="2577001" cy="1883023"/>
          </a:xfrm>
          <a:prstGeom prst="roundRect">
            <a:avLst>
              <a:gd name="adj" fmla="val 10512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842539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3143" y="949330"/>
            <a:ext cx="2895600" cy="3895724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F1233E17-1183-B76E-8FDC-B4E51177D9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949329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D225B0AE-7C4E-EA08-3FB1-DC344CD724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5171" y="949328"/>
            <a:ext cx="2532744" cy="1883023"/>
          </a:xfrm>
          <a:prstGeom prst="roundRect">
            <a:avLst>
              <a:gd name="adj" fmla="val 11879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8F0CB042-A157-2892-A9F3-8F41034FBC2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95171" y="2962031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B7890194-FBA6-DE42-AD42-307D6F999B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199" y="2962031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427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46AE54EB-260E-9A56-307F-307DC6AE32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963397"/>
            <a:ext cx="2532744" cy="1883023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lvl="0"/>
            <a:r>
              <a:rPr lang="ru-RU" dirty="0"/>
              <a:t>Ключевая фраза слайда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20DDEE97-30A5-E948-6E23-28FB2BCF96F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95171" y="963397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AAC08422-7D47-2B7E-7D28-680BC07B364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33141" y="966928"/>
            <a:ext cx="2532744" cy="1883023"/>
          </a:xfrm>
          <a:prstGeom prst="roundRect">
            <a:avLst>
              <a:gd name="adj" fmla="val 11196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4D0F3CB7-1C07-A606-10E8-3541ED42DF3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3141" y="2954042"/>
            <a:ext cx="2532744" cy="1883023"/>
          </a:xfrm>
          <a:prstGeom prst="roundRect">
            <a:avLst>
              <a:gd name="adj" fmla="val 8802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FE5227E-AF6F-5CD4-3762-3B690A4EFAC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95171" y="2960314"/>
            <a:ext cx="2532744" cy="1883023"/>
          </a:xfrm>
          <a:prstGeom prst="roundRect">
            <a:avLst>
              <a:gd name="adj" fmla="val 8459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F1DACFFD-7F12-BA1F-C994-00039280C0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" y="2960314"/>
            <a:ext cx="2532744" cy="1883023"/>
          </a:xfrm>
          <a:prstGeom prst="roundRect">
            <a:avLst>
              <a:gd name="adj" fmla="val 10169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818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1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3275819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6085706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822C9-93DB-8981-8DE8-9669C842C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ABC6181E-5380-5398-36BA-70EAD01E6B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4050" y="952607"/>
            <a:ext cx="2589213" cy="1304294"/>
          </a:xfrm>
          <a:prstGeom prst="roundRect">
            <a:avLst>
              <a:gd name="adj" fmla="val 9261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6C8F21F1-75B3-D8F1-2DB5-6F70F86F1DB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275818" y="952607"/>
            <a:ext cx="2589213" cy="1304294"/>
          </a:xfrm>
          <a:prstGeom prst="roundRect">
            <a:avLst>
              <a:gd name="adj" fmla="val 11730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276AF22E-2A7E-F9AB-5142-9D689D32BAC7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089789" y="952607"/>
            <a:ext cx="2589213" cy="1304294"/>
          </a:xfrm>
          <a:prstGeom prst="roundRect">
            <a:avLst>
              <a:gd name="adj" fmla="val 10249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4381B90F-578B-03FE-3E62-01B123DDCA0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0352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78F39546-2C38-A484-9527-E82840466A9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78970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62CF135A-DC57-BFA7-737D-7E89CABB27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88857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id="{F2DF9285-C300-85F5-A106-92A286165DE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57201" y="2866358"/>
            <a:ext cx="2589213" cy="1304294"/>
          </a:xfrm>
          <a:prstGeom prst="roundRect">
            <a:avLst>
              <a:gd name="adj" fmla="val 12224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Рисунок 2">
            <a:extLst>
              <a:ext uri="{FF2B5EF4-FFF2-40B4-BE49-F238E27FC236}">
                <a16:creationId xmlns:a16="http://schemas.microsoft.com/office/drawing/2014/main" id="{3E7EB42F-DA19-C666-2E68-46C62D12946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278969" y="2866358"/>
            <a:ext cx="2589213" cy="1304294"/>
          </a:xfrm>
          <a:prstGeom prst="roundRect">
            <a:avLst>
              <a:gd name="adj" fmla="val 11236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2">
            <a:extLst>
              <a:ext uri="{FF2B5EF4-FFF2-40B4-BE49-F238E27FC236}">
                <a16:creationId xmlns:a16="http://schemas.microsoft.com/office/drawing/2014/main" id="{8819B960-AE2A-9E43-B370-CD1D6A1ACE8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092940" y="2866358"/>
            <a:ext cx="2589213" cy="1304294"/>
          </a:xfrm>
          <a:prstGeom prst="roundRect">
            <a:avLst>
              <a:gd name="adj" fmla="val 9755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718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6434"/>
            <a:ext cx="8229600" cy="620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1912"/>
            <a:ext cx="8229600" cy="289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865051" y="4134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4D3E97-5D7A-1D29-BA55-742D76C1C8C4}"/>
              </a:ext>
            </a:extLst>
          </p:cNvPr>
          <p:cNvSpPr txBox="1"/>
          <p:nvPr userDrawn="1"/>
        </p:nvSpPr>
        <p:spPr>
          <a:xfrm>
            <a:off x="-865051" y="4134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7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2" r:id="rId2"/>
    <p:sldLayoutId id="2147483885" r:id="rId3"/>
    <p:sldLayoutId id="2147483877" r:id="rId4"/>
    <p:sldLayoutId id="2147483891" r:id="rId5"/>
    <p:sldLayoutId id="2147483883" r:id="rId6"/>
    <p:sldLayoutId id="2147483873" r:id="rId7"/>
    <p:sldLayoutId id="2147483888" r:id="rId8"/>
    <p:sldLayoutId id="2147483892" r:id="rId9"/>
    <p:sldLayoutId id="2147483874" r:id="rId10"/>
    <p:sldLayoutId id="2147483886" r:id="rId11"/>
    <p:sldLayoutId id="2147483889" r:id="rId12"/>
    <p:sldLayoutId id="2147483893" r:id="rId13"/>
    <p:sldLayoutId id="2147483879" r:id="rId14"/>
    <p:sldLayoutId id="2147483887" r:id="rId15"/>
    <p:sldLayoutId id="2147483890" r:id="rId16"/>
    <p:sldLayoutId id="2147483880" r:id="rId17"/>
    <p:sldLayoutId id="2147483894" r:id="rId18"/>
    <p:sldLayoutId id="2147483875" r:id="rId19"/>
    <p:sldLayoutId id="2147483881" r:id="rId20"/>
    <p:sldLayoutId id="2147483882" r:id="rId21"/>
    <p:sldLayoutId id="2147483706" r:id="rId22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 baseline="0">
          <a:solidFill>
            <a:schemeClr val="tx1"/>
          </a:solidFill>
          <a:latin typeface="ALS Gorizont Bold Expanded" panose="00000805000000000000" pitchFamily="50" charset="0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SzPct val="100000"/>
        <a:buFont typeface="Arial" panose="020B0604020202020204" pitchFamily="34" charset="0"/>
        <a:buNone/>
        <a:defRPr sz="20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4pPr>
      <a:lvl5pPr marL="1828800" indent="0" algn="l" defTabSz="4572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filesatax.ru/?c=r\u0026thread=%D0%92%D1%80%D0%B0%D1%89%D0%B0%D1%82%D0%B5%D0%BB%D1%8C%D0%BD%D0%BE%D0%B5+%D0%B4%D0%B2%D0%B8%D0%B6%D0%B5%D0%BD%D0%B8%D0%B5+%D0%B4%D0%B2%D0%B8%D0%B6%D0%B5%D0%BD%D0%B8%D0%B5+%D1%82%D0%B5%D0%BB%D0%B0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0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9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40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6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7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271788" y="1899144"/>
            <a:ext cx="680827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Golos Text DemiBold" panose="020B0703020202020204" pitchFamily="34" charset="-52"/>
                <a:ea typeface="+mj-ea"/>
                <a:cs typeface="+mj-cs"/>
              </a:rPr>
              <a:t>Основы </a:t>
            </a:r>
            <a:endParaRPr lang="ru-RU" sz="4400" b="1" dirty="0" smtClean="0">
              <a:solidFill>
                <a:schemeClr val="bg1"/>
              </a:solidFill>
              <a:latin typeface="Golos Text DemiBold" panose="020B0703020202020204" pitchFamily="34" charset="-52"/>
              <a:ea typeface="+mj-ea"/>
              <a:cs typeface="+mj-cs"/>
            </a:endParaRPr>
          </a:p>
          <a:p>
            <a:r>
              <a:rPr lang="ru-RU" sz="4400" b="1" dirty="0" smtClean="0">
                <a:solidFill>
                  <a:schemeClr val="bg1"/>
                </a:solidFill>
                <a:latin typeface="Golos Text DemiBold" panose="020B0703020202020204" pitchFamily="34" charset="-52"/>
                <a:ea typeface="+mj-ea"/>
                <a:cs typeface="+mj-cs"/>
              </a:rPr>
              <a:t>классической механики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Golos Text DemiBold" panose="020B0703020202020204" pitchFamily="34" charset="-52"/>
                <a:ea typeface="+mj-ea"/>
                <a:cs typeface="+mj-cs"/>
              </a:rPr>
              <a:t>1-ый семестр физики</a:t>
            </a:r>
            <a:endParaRPr lang="ru-RU" sz="4400" b="1" dirty="0">
              <a:solidFill>
                <a:schemeClr val="bg1"/>
              </a:solidFill>
              <a:latin typeface="Golos Text DemiBold" panose="020B0703020202020204" pitchFamily="34" charset="-5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17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2BEA39AC-0C16-00A4-A7D1-16251640B1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Лектор: </a:t>
            </a:r>
          </a:p>
          <a:p>
            <a:r>
              <a:rPr lang="ru-RU" sz="2400" dirty="0"/>
              <a:t>Терещенко Георгий Викторович</a:t>
            </a:r>
          </a:p>
          <a:p>
            <a:endParaRPr lang="ru-RU" sz="2400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D03A893-ECFA-DEED-F342-DE63BD722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Преподаватели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65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/>
              <a:t>Ты знаешь, мам, у меня есть план</a:t>
            </a:r>
            <a:endParaRPr lang="ru-RU" dirty="0"/>
          </a:p>
        </p:txBody>
      </p:sp>
      <p:pic>
        <p:nvPicPr>
          <p:cNvPr id="3074" name="Picture 2" descr="Cover art for Ты знаешь, мам (You Know, Mom) by Dab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3" y="1085292"/>
            <a:ext cx="3553691" cy="35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3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1254241"/>
            <a:ext cx="8333509" cy="3181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 1-ОМ СЕМЕСТРЕ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ГЛАВА 1. КИНЕМАТИКА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1.1. Предмет физики. Основная задача механики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1.2. Модели в механике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1.3. Система отсчета. Траектория, длина пути. Вектор перемещения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1.4. Кинематика материальной точки. Скорость и ускорение точки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1.5. Нормальное, тангенциальное и полное ускорения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1.6. Угловая скорость и угловое ускорение</a:t>
            </a:r>
          </a:p>
        </p:txBody>
      </p:sp>
    </p:spTree>
    <p:extLst>
      <p:ext uri="{BB962C8B-B14F-4D97-AF65-F5344CB8AC3E}">
        <p14:creationId xmlns:p14="http://schemas.microsoft.com/office/powerpoint/2010/main" val="23527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sz="2400" dirty="0" smtClean="0"/>
              <a:t>1</a:t>
            </a:r>
            <a:r>
              <a:rPr lang="ru-RU" sz="2400" dirty="0"/>
              <a:t>. Выполнить 8 лабораторных работ (ЛР). Каждая ЛР оценивается в 4 балла. 4 лабораторные работы нужно сдать до 1-ой контрольной работы (КР) и 4-ре до 2-ой КР.</a:t>
            </a:r>
          </a:p>
          <a:p>
            <a:r>
              <a:rPr lang="ru-RU" sz="2400" dirty="0"/>
              <a:t>2. Выполнить 2 домашних задания (ДЗ). Каждое ДЗ оценивается в 5 баллов.</a:t>
            </a:r>
          </a:p>
          <a:p>
            <a:r>
              <a:rPr lang="ru-RU" sz="2400" dirty="0"/>
              <a:t>3. Пройти одно тестирование.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РАБОТА В 1-ОМ СЕМЕСТРЕ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379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70981" y="0"/>
            <a:ext cx="8769927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800" b="1" cap="al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Глава 1. Кинематика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1.1. Предмет физики. Основная задача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механики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54" y="1369606"/>
            <a:ext cx="6114246" cy="347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4A4A4A"/>
                </a:solidFill>
                <a:latin typeface="Georgia" panose="02040502050405020303" pitchFamily="18" charset="0"/>
              </a:rPr>
              <a:t>Законы </a:t>
            </a:r>
            <a:r>
              <a:rPr lang="ru-RU" dirty="0">
                <a:solidFill>
                  <a:srgbClr val="4A4A4A"/>
                </a:solidFill>
                <a:latin typeface="Georgia" panose="02040502050405020303" pitchFamily="18" charset="0"/>
              </a:rPr>
              <a:t>обратных квадратов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4800" y="949457"/>
            <a:ext cx="8458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4A4A4A"/>
                </a:solidFill>
                <a:latin typeface="Georgia" panose="02040502050405020303" pitchFamily="18" charset="0"/>
              </a:rPr>
              <a:t>В свое время еще И. Кантом было замечено, что законы обратных квадратов для гравитационной и электростатической сил связаны с 3-мерностью пространства.</a:t>
            </a:r>
          </a:p>
          <a:p>
            <a:r>
              <a:rPr lang="ru-RU" sz="2400" dirty="0">
                <a:solidFill>
                  <a:srgbClr val="4A4A4A"/>
                </a:solidFill>
                <a:latin typeface="Georgia" panose="02040502050405020303" pitchFamily="18" charset="0"/>
              </a:rPr>
              <a:t>Закон обратных квадратов – закон, согласно которому некая физическая величина в определенной точке обратно пропорциональна квадрату расстояния до этой точки. Суть таких законов в том, что данная физическая величина распространяется из центра равномерно во все стороны пространства.</a:t>
            </a:r>
            <a:endParaRPr lang="ru-RU" sz="2400" b="0" i="0" dirty="0">
              <a:solidFill>
                <a:srgbClr val="4A4A4A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0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304800" y="738458"/>
            <a:ext cx="85005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 – это наука о простейших формах движения материи, под которыми понимают механическое, тепловое, электромагнитное, внутриатомное, внутриядерное движения.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07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27000" y="526852"/>
            <a:ext cx="88138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Физические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законы 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устойчивые повторяющиеся объективные закономерности, устанавливающие связь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 </a:t>
            </a:r>
            <a:r>
              <a:rPr lang="ru-RU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физическими 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величинами. </a:t>
            </a:r>
            <a:endParaRPr lang="ru-RU" sz="2800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Физическая величина </a:t>
            </a:r>
            <a:r>
              <a:rPr lang="ru-RU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характеристика свойств физических объектов или явлений, имеющая числовое значение, которое получается в результате измерений.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161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94525" y="325453"/>
            <a:ext cx="844973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Скалярные величины полностью характеризуются численным значением и единицей величины. </a:t>
            </a:r>
            <a:endParaRPr lang="en-US" sz="2800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</a:t>
            </a:r>
            <a:r>
              <a:rPr lang="en-US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m, q, p, T, V,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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Векторные величины полностью характеризуются численным значением, единицей величины и направлением.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56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45533" y="216374"/>
            <a:ext cx="8508999" cy="1953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физике применяются семь основных величин: длина, время, масса, температура, сила тока, количество вещества, сила света.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45533" y="3055456"/>
            <a:ext cx="85428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Производная величина - величина, определенная через основные величины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463730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98811" y="298973"/>
            <a:ext cx="8517467" cy="4457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Механика – это раздел физики, в котором изучаются закономерности механического движения и причины, вызывающие или изменяющие это движение</a:t>
            </a:r>
            <a: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задача механики состоит в обобщении полученных результатов в виде законов движения, с помощью которых можно определять положение тела в любой момент времени.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016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35465" y="500325"/>
            <a:ext cx="8695267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1.2. Модели в механике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Механическое движение – изменение положения тела относительно других тел с течением времени</a:t>
            </a:r>
            <a:r>
              <a:rPr lang="ru-RU" sz="20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описания движения тел, в зависимости от условий конкретных задач, в механике используются различные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физические модели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которых из всего многообразия проявлений движения выделены главные, определяющие характер движения. Простейшей моделью является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материальная точка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384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7735" y="0"/>
            <a:ext cx="67902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Материальной точкой называется тело, форма и размеры которого несущественны в условиях данной задачи.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danielmarin.naukas.com/files/2013/04/trassa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1754326"/>
            <a:ext cx="5827935" cy="335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080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16612" cy="3016612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15537" y="3143334"/>
            <a:ext cx="87675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Расстояние 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между любыми двумя точками абсолютно твердого тела не изменяется при любых воздействиях. Абсолютно твердое тело можно рассматривать как систему материальных точек, жестко связанных между собой</a:t>
            </a:r>
            <a:endParaRPr lang="ru-RU" sz="2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83934" y="1186755"/>
            <a:ext cx="62314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Абсолютно твердым телом называется тело, деформацией которого в условиях данной задачи можно пренебречь. </a:t>
            </a:r>
            <a:endParaRPr lang="en-US" sz="2400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492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87866" y="259171"/>
            <a:ext cx="69257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Поступательное движение – это движение, при котором любая прямая, жестко связанная с движущимся телом, остается параллельной своему первоначальному положению.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studfile.net/html/2706/5/html_MCtIQ4KFDu.QuGq/htmlconvd-wn0MOF_html_8099805ebd5445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630" y="2490303"/>
            <a:ext cx="3077730" cy="237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llustrated_dictionary.academic.ru/pictures/illustrated_dictionary/00414_156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6" y="2596176"/>
            <a:ext cx="4487334" cy="227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156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20133" y="182972"/>
            <a:ext cx="703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Вращательное движение – это движение, при котором все точки тела движутся по окружностям, центры которых лежат на одной прямой, называемой осью вращения.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hi-static.z-dn.net/files/d89/74d87cce14d689c00790b521207b93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879811"/>
            <a:ext cx="3022600" cy="296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physics.kgsu.ru/school/sprav_mat/pic/0035r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7716" y="1744133"/>
            <a:ext cx="3088217" cy="30882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1352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37066" y="887558"/>
            <a:ext cx="84666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1.3. Система отсчета. Траектория, длина пути. Вектор перемещения</a:t>
            </a: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Для описания движения тела надо знать, в каких местах пространства оно находится и в какие моменты времени проходит то или иное положение.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50801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211666" y="1027897"/>
            <a:ext cx="86275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В наиболее часто используемой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декартовой системе координат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положение материальной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точки в данный момент времени определяется либо с помощью координат: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x, y, z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либо с помощью радиус-вектора</a:t>
            </a:r>
            <a:endParaRPr lang="ru-RU" sz="2000" dirty="0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392294"/>
              </p:ext>
            </p:extLst>
          </p:nvPr>
        </p:nvGraphicFramePr>
        <p:xfrm>
          <a:off x="2990850" y="2175931"/>
          <a:ext cx="2651909" cy="808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Equation" r:id="rId3" imgW="874100" imgH="267185" progId="Equation.DSMT4">
                  <p:embed/>
                </p:oleObj>
              </mc:Choice>
              <mc:Fallback>
                <p:oleObj name="Equation" r:id="rId3" imgW="874100" imgH="26718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90850" y="2175931"/>
                        <a:ext cx="2651909" cy="8085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118534" y="3116869"/>
            <a:ext cx="81872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соединяющего центр системы координат с данной движущейся точкой (рис.1.3.1). При этом получается, что проекции радиус-вектора на оси системы отсчета эквивалентны значениям координат: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0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0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0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963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189332"/>
            <a:ext cx="5020733" cy="4039791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4815117" y="1269484"/>
            <a:ext cx="41000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Рис. 1.3.1. Радиус-вектор</a:t>
            </a:r>
            <a:endParaRPr lang="ru-RU" sz="2800" dirty="0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705628"/>
              </p:ext>
            </p:extLst>
          </p:nvPr>
        </p:nvGraphicFramePr>
        <p:xfrm>
          <a:off x="6588645" y="1639346"/>
          <a:ext cx="552979" cy="80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Equation" r:id="rId4" imgW="123538" imgH="181369" progId="Equation.DSMT4">
                  <p:embed/>
                </p:oleObj>
              </mc:Choice>
              <mc:Fallback>
                <p:oleObj name="Equation" r:id="rId4" imgW="123538" imgH="18136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88645" y="1639346"/>
                        <a:ext cx="552979" cy="80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1878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45533" y="116923"/>
            <a:ext cx="6832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Совокупность последовательных положений, занимаемых материальной точкой при своем движении, образует в пространстве линию, которая называется траекторией. </a:t>
            </a:r>
            <a:endParaRPr lang="ru-RU" sz="2400" i="1" dirty="0"/>
          </a:p>
        </p:txBody>
      </p:sp>
      <p:pic>
        <p:nvPicPr>
          <p:cNvPr id="12290" name="Picture 2" descr="https://fsd.multiurok.ru/html/2019/04/13/s_5cb1823033340/1138085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497" y="1724185"/>
            <a:ext cx="5743835" cy="320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008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01" y="130509"/>
            <a:ext cx="4445000" cy="376825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847563" y="966679"/>
            <a:ext cx="24210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Рис. 1.3.2. Путь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S </a:t>
            </a:r>
            <a:endParaRPr lang="ru-RU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вектор перемещения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8115782" y="1243678"/>
                <a:ext cx="49494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 panose="02040503050406030204" pitchFamily="18" charset="0"/>
                        </a:rPr>
                        <m:t>𝛥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782" y="1243678"/>
                <a:ext cx="494943" cy="369332"/>
              </a:xfrm>
              <a:prstGeom prst="rect">
                <a:avLst/>
              </a:prstGeom>
              <a:blipFill>
                <a:blip r:embed="rId4"/>
                <a:stretch>
                  <a:fillRect t="-22951" r="-463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449557"/>
              </p:ext>
            </p:extLst>
          </p:nvPr>
        </p:nvGraphicFramePr>
        <p:xfrm>
          <a:off x="3117850" y="3662028"/>
          <a:ext cx="3105275" cy="941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" name="Equation" r:id="rId5" imgW="722192" imgH="219590" progId="Equation.DSMT4">
                  <p:embed/>
                </p:oleObj>
              </mc:Choice>
              <mc:Fallback>
                <p:oleObj name="Equation" r:id="rId5" imgW="722192" imgH="21959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17850" y="3662028"/>
                        <a:ext cx="3105275" cy="9418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3084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03198" y="1283231"/>
            <a:ext cx="88392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Кинематика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раздел механики, изучающий движение тел без учета причин, вызывающих это движение.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того чтобы характеризовать, как быстро меняется положение точки в пространстве, пользуются понятием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скорости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Под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средней скоростью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движения по траектории &lt;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</a:t>
            </a:r>
            <a:r>
              <a:rPr lang="en-US" sz="20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 понимают отношение пройденного конечного пути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 времени </a:t>
            </a:r>
            <a:r>
              <a:rPr lang="ru-RU" sz="2000" dirty="0" err="1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3133" y="5958"/>
            <a:ext cx="710353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6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1.4. Кинематика материальной точки. </a:t>
            </a:r>
          </a:p>
          <a:p>
            <a:pPr lvl="0" algn="ctr">
              <a:lnSpc>
                <a:spcPct val="150000"/>
              </a:lnSpc>
              <a:spcBef>
                <a:spcPts val="6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и ускорение точки</a:t>
            </a: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002247"/>
              </p:ext>
            </p:extLst>
          </p:nvPr>
        </p:nvGraphicFramePr>
        <p:xfrm>
          <a:off x="3252788" y="3901016"/>
          <a:ext cx="2775479" cy="1043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name="Equation" r:id="rId3" imgW="1216342" imgH="457929" progId="Equation.DSMT4">
                  <p:embed/>
                </p:oleObj>
              </mc:Choice>
              <mc:Fallback>
                <p:oleObj name="Equation" r:id="rId3" imgW="1216342" imgH="4579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2788" y="3901016"/>
                        <a:ext cx="2775479" cy="1043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8400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304799" y="1110388"/>
            <a:ext cx="684953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Скорость движения точки по траектории – скалярная величина. Наряду с ней можно говорить о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средней скорости перемещения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точки</a:t>
            </a:r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3761147"/>
              </p:ext>
            </p:extLst>
          </p:nvPr>
        </p:nvGraphicFramePr>
        <p:xfrm>
          <a:off x="2128912" y="2449216"/>
          <a:ext cx="3825801" cy="1534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6" name="Equation" r:id="rId3" imgW="1140209" imgH="457929" progId="Equation.DSMT4">
                  <p:embed/>
                </p:oleObj>
              </mc:Choice>
              <mc:Fallback>
                <p:oleObj name="Equation" r:id="rId3" imgW="1140209" imgH="4579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8912" y="2449216"/>
                        <a:ext cx="3825801" cy="1534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8346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94733" y="979817"/>
            <a:ext cx="85428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бесконечно малое время 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точка проходит бесконечно малое расстояние 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dS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Их отношение образует 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модуль мгновенной скорости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точки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078952"/>
              </p:ext>
            </p:extLst>
          </p:nvPr>
        </p:nvGraphicFramePr>
        <p:xfrm>
          <a:off x="2316163" y="2882900"/>
          <a:ext cx="4141787" cy="145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9" name="Equation" r:id="rId3" imgW="1117440" imgH="393480" progId="Equation.DSMT4">
                  <p:embed/>
                </p:oleObj>
              </mc:Choice>
              <mc:Fallback>
                <p:oleObj name="Equation" r:id="rId3" imgW="11174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6163" y="2882900"/>
                        <a:ext cx="4141787" cy="145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5533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86265" y="289752"/>
            <a:ext cx="70104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Мгновенная скорость перемещения точки (рис. 1.4.1) определяется как</a:t>
            </a: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1761960"/>
              </p:ext>
            </p:extLst>
          </p:nvPr>
        </p:nvGraphicFramePr>
        <p:xfrm>
          <a:off x="3110443" y="945076"/>
          <a:ext cx="2011892" cy="720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0" name="Equation" r:id="rId3" imgW="1064075" imgH="381487" progId="Equation.DSMT4">
                  <p:embed/>
                </p:oleObj>
              </mc:Choice>
              <mc:Fallback>
                <p:oleObj name="Equation" r:id="rId3" imgW="1064075" imgH="38148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0443" y="945076"/>
                        <a:ext cx="2011892" cy="720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1267" y="1721515"/>
            <a:ext cx="3559867" cy="328607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702068" y="4508928"/>
            <a:ext cx="4651466" cy="498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indent="450215" algn="ctr">
              <a:lnSpc>
                <a:spcPct val="150000"/>
              </a:lnSpc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1.4.1. Мгновенная скорость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525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60866" y="233772"/>
            <a:ext cx="69511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Поскольку перемещение совпадает с бесконечно малым элементом траектории (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dS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то вектор скорости направлен по касательной к траектории в сторону движения, а его величина равна</a:t>
            </a:r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97089"/>
              </p:ext>
            </p:extLst>
          </p:nvPr>
        </p:nvGraphicFramePr>
        <p:xfrm>
          <a:off x="3230034" y="1572600"/>
          <a:ext cx="2010832" cy="915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5" name="Equation" r:id="rId3" imgW="836033" imgH="381487" progId="Equation.DSMT4">
                  <p:embed/>
                </p:oleObj>
              </mc:Choice>
              <mc:Fallback>
                <p:oleObj name="Equation" r:id="rId3" imgW="836033" imgH="38148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0034" y="1572600"/>
                        <a:ext cx="2010832" cy="9157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253999" y="2571750"/>
            <a:ext cx="8593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Среднее ускорение – это векторная физическая величина, равная отношению приращения вектора скорости ко времени этого приращения:</a:t>
            </a:r>
            <a:endParaRPr lang="ru-RU" sz="2000" i="1" dirty="0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814730"/>
              </p:ext>
            </p:extLst>
          </p:nvPr>
        </p:nvGraphicFramePr>
        <p:xfrm>
          <a:off x="3302000" y="3617038"/>
          <a:ext cx="1854200" cy="116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6" name="Equation" r:id="rId5" imgW="607992" imgH="381487" progId="Equation.DSMT4">
                  <p:embed/>
                </p:oleObj>
              </mc:Choice>
              <mc:Fallback>
                <p:oleObj name="Equation" r:id="rId5" imgW="607992" imgH="38148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02000" y="3617038"/>
                        <a:ext cx="1854200" cy="116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0578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52399" y="876606"/>
            <a:ext cx="8382000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Мгновенное ускорение – это векторная физическая величина, характеризующая быстроту изменения скорости и равная первой производной от вектора скорости по времени:</a:t>
            </a: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4031"/>
              </p:ext>
            </p:extLst>
          </p:nvPr>
        </p:nvGraphicFramePr>
        <p:xfrm>
          <a:off x="3318597" y="3020482"/>
          <a:ext cx="2049603" cy="1026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4" name="Equation" r:id="rId3" imgW="912167" imgH="457929" progId="Equation.DSMT4">
                  <p:embed/>
                </p:oleObj>
              </mc:Choice>
              <mc:Fallback>
                <p:oleObj name="Equation" r:id="rId3" imgW="912167" imgH="4579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8597" y="3020482"/>
                        <a:ext cx="2049603" cy="1026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8794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87255"/>
              </p:ext>
            </p:extLst>
          </p:nvPr>
        </p:nvGraphicFramePr>
        <p:xfrm>
          <a:off x="3027363" y="1417638"/>
          <a:ext cx="2989262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8" name="Equation" r:id="rId3" imgW="609480" imgH="177480" progId="Equation.DSMT4">
                  <p:embed/>
                </p:oleObj>
              </mc:Choice>
              <mc:Fallback>
                <p:oleObj name="Equation" r:id="rId3" imgW="6094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27363" y="1417638"/>
                        <a:ext cx="2989262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055499"/>
              </p:ext>
            </p:extLst>
          </p:nvPr>
        </p:nvGraphicFramePr>
        <p:xfrm>
          <a:off x="904875" y="2715684"/>
          <a:ext cx="7533152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9" name="Equation" r:id="rId5" imgW="2964542" imgH="457929" progId="Equation.DSMT4">
                  <p:embed/>
                </p:oleObj>
              </mc:Choice>
              <mc:Fallback>
                <p:oleObj name="Equation" r:id="rId5" imgW="2964542" imgH="4579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4875" y="2715684"/>
                        <a:ext cx="7533152" cy="1162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5404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35467" y="994508"/>
            <a:ext cx="87884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использовании прямоугольной декартовой системы координат движение материальной точки описывается кинематическими уравнениями</a:t>
            </a: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ru-RU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ru-RU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</a:t>
            </a:r>
            <a:r>
              <a:rPr lang="ru-RU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случае вектор скорости и вектор ускорения могут быть разложены на три взаимно перпендикулярные компоненты так, что</a:t>
            </a: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678618"/>
              </p:ext>
            </p:extLst>
          </p:nvPr>
        </p:nvGraphicFramePr>
        <p:xfrm>
          <a:off x="1633007" y="3164333"/>
          <a:ext cx="5580593" cy="722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name="Equation" r:id="rId3" imgW="2356551" imgH="305406" progId="Equation.DSMT4">
                  <p:embed/>
                </p:oleObj>
              </mc:Choice>
              <mc:Fallback>
                <p:oleObj name="Equation" r:id="rId3" imgW="2356551" imgH="30540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3007" y="3164333"/>
                        <a:ext cx="5580593" cy="722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465666" y="4257701"/>
            <a:ext cx="82550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0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dx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0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0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dz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0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0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0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629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203018"/>
              </p:ext>
            </p:extLst>
          </p:nvPr>
        </p:nvGraphicFramePr>
        <p:xfrm>
          <a:off x="342371" y="1199092"/>
          <a:ext cx="8358943" cy="3364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6" name="Документ" r:id="rId3" imgW="6105053" imgH="2457313" progId="Word.Document.12">
                  <p:embed/>
                </p:oleObj>
              </mc:Choice>
              <mc:Fallback>
                <p:oleObj name="Документ" r:id="rId3" imgW="6105053" imgH="24573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371" y="1199092"/>
                        <a:ext cx="8358943" cy="33644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4739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450297"/>
              </p:ext>
            </p:extLst>
          </p:nvPr>
        </p:nvGraphicFramePr>
        <p:xfrm>
          <a:off x="342371" y="307973"/>
          <a:ext cx="6854296" cy="2514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0" name="Документ" r:id="rId3" imgW="6105053" imgH="2243492" progId="Word.Document.12">
                  <p:embed/>
                </p:oleObj>
              </mc:Choice>
              <mc:Fallback>
                <p:oleObj name="Документ" r:id="rId3" imgW="6105053" imgH="22434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371" y="307973"/>
                        <a:ext cx="6854296" cy="2514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811064"/>
              </p:ext>
            </p:extLst>
          </p:nvPr>
        </p:nvGraphicFramePr>
        <p:xfrm>
          <a:off x="3671888" y="2350624"/>
          <a:ext cx="1137179" cy="783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1" name="Equation" r:id="rId5" imgW="571320" imgH="393480" progId="Equation.DSMT4">
                  <p:embed/>
                </p:oleObj>
              </mc:Choice>
              <mc:Fallback>
                <p:oleObj name="Equation" r:id="rId5" imgW="5713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71888" y="2350624"/>
                        <a:ext cx="1137179" cy="783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4853" y="2887133"/>
            <a:ext cx="4078871" cy="185420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947371" y="415055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1.5.1. Тангенциальное ускорение и нормальное ускорение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496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-372533" y="4625171"/>
            <a:ext cx="493721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1.5.2. Локальный радиус кривизны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02666" y="1739765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Величину нормального ускорения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6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проще всего найти, если рассмотреть наиболее простой случай криволинейного движения – равномерное движение по окружности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baseline="-25000" dirty="0" err="1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11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0)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Пусть за время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материальная точка переместилась из положения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положение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(рис. 1.5.2).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02" y="131636"/>
            <a:ext cx="4260063" cy="425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92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601775"/>
              </p:ext>
            </p:extLst>
          </p:nvPr>
        </p:nvGraphicFramePr>
        <p:xfrm>
          <a:off x="135947" y="3268230"/>
          <a:ext cx="8883361" cy="1855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name="Документ" r:id="rId3" imgW="6105053" imgH="1637728" progId="Word.Document.12">
                  <p:embed/>
                </p:oleObj>
              </mc:Choice>
              <mc:Fallback>
                <p:oleObj name="Документ" r:id="rId3" imgW="6105053" imgH="16377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5947" y="3268230"/>
                        <a:ext cx="8883361" cy="1855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1329" y="0"/>
            <a:ext cx="3386250" cy="338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011869"/>
              </p:ext>
            </p:extLst>
          </p:nvPr>
        </p:nvGraphicFramePr>
        <p:xfrm>
          <a:off x="316972" y="342371"/>
          <a:ext cx="6733522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4" name="Документ" r:id="rId3" imgW="6105053" imgH="834729" progId="Word.Document.12">
                  <p:embed/>
                </p:oleObj>
              </mc:Choice>
              <mc:Fallback>
                <p:oleObj name="Документ" r:id="rId3" imgW="6105053" imgH="83472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6972" y="342371"/>
                        <a:ext cx="6733522" cy="919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013106"/>
              </p:ext>
            </p:extLst>
          </p:nvPr>
        </p:nvGraphicFramePr>
        <p:xfrm>
          <a:off x="2543175" y="1140884"/>
          <a:ext cx="3442979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5" name="Equation" r:id="rId5" imgW="1520158" imgH="457929" progId="Equation.DSMT4">
                  <p:embed/>
                </p:oleObj>
              </mc:Choice>
              <mc:Fallback>
                <p:oleObj name="Equation" r:id="rId5" imgW="1520158" imgH="4579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43175" y="1140884"/>
                        <a:ext cx="3442979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94733" y="2390876"/>
            <a:ext cx="8636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Полученное соотношение справедливо для всякого плоского криволинейного движения, а не только для движения по окружности. Это связано с тем, что всякий участок криволинейной траектории в достаточно малой окрестности можно приближенно заменить дугой окружности. Радиус этой окружности, называемый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локальным радиусом кривизны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траектории, будет меняться от точки к точке, и требовать специального вычисления.</a:t>
            </a:r>
          </a:p>
        </p:txBody>
      </p:sp>
    </p:spTree>
    <p:extLst>
      <p:ext uri="{BB962C8B-B14F-4D97-AF65-F5344CB8AC3E}">
        <p14:creationId xmlns:p14="http://schemas.microsoft.com/office/powerpoint/2010/main" val="1985392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06390"/>
              </p:ext>
            </p:extLst>
          </p:nvPr>
        </p:nvGraphicFramePr>
        <p:xfrm>
          <a:off x="153626" y="973137"/>
          <a:ext cx="8677107" cy="2736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7" name="Документ" r:id="rId3" imgW="6105053" imgH="1925105" progId="Word.Document.12">
                  <p:embed/>
                </p:oleObj>
              </mc:Choice>
              <mc:Fallback>
                <p:oleObj name="Документ" r:id="rId3" imgW="6105053" imgH="19251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626" y="973137"/>
                        <a:ext cx="8677107" cy="2736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64481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644670"/>
              </p:ext>
            </p:extLst>
          </p:nvPr>
        </p:nvGraphicFramePr>
        <p:xfrm>
          <a:off x="489062" y="1031875"/>
          <a:ext cx="7994538" cy="4032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7" name="Документ" r:id="rId3" imgW="6105053" imgH="3079303" progId="Word.Document.12">
                  <p:embed/>
                </p:oleObj>
              </mc:Choice>
              <mc:Fallback>
                <p:oleObj name="Документ" r:id="rId3" imgW="6105053" imgH="30793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9062" y="1031875"/>
                        <a:ext cx="7994538" cy="4032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15931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378368"/>
              </p:ext>
            </p:extLst>
          </p:nvPr>
        </p:nvGraphicFramePr>
        <p:xfrm>
          <a:off x="223838" y="420158"/>
          <a:ext cx="8474712" cy="1154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0" name="Документ" r:id="rId3" imgW="6105053" imgH="831845" progId="Word.Document.12">
                  <p:embed/>
                </p:oleObj>
              </mc:Choice>
              <mc:Fallback>
                <p:oleObj name="Документ" r:id="rId3" imgW="6105053" imgH="8318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838" y="420158"/>
                        <a:ext cx="8474712" cy="1154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252433"/>
              </p:ext>
            </p:extLst>
          </p:nvPr>
        </p:nvGraphicFramePr>
        <p:xfrm>
          <a:off x="223838" y="2510366"/>
          <a:ext cx="8742228" cy="2307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1" name="Документ" r:id="rId5" imgW="6105053" imgH="1611406" progId="Word.Document.12">
                  <p:embed/>
                </p:oleObj>
              </mc:Choice>
              <mc:Fallback>
                <p:oleObj name="Документ" r:id="rId5" imgW="6105053" imgH="16114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3838" y="2510366"/>
                        <a:ext cx="8742228" cy="23071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0428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67710" y="175769"/>
            <a:ext cx="6040180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1.6. Угловая скорость и угловое ускорение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1" y="831493"/>
            <a:ext cx="3755342" cy="422293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4451537" y="402508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Рис.1.6.1. Угловые перемещение и скорость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23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417052"/>
              </p:ext>
            </p:extLst>
          </p:nvPr>
        </p:nvGraphicFramePr>
        <p:xfrm>
          <a:off x="266172" y="1216555"/>
          <a:ext cx="8428877" cy="348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1" name="Документ" r:id="rId3" imgW="6105053" imgH="2522577" progId="Word.Document.12">
                  <p:embed/>
                </p:oleObj>
              </mc:Choice>
              <mc:Fallback>
                <p:oleObj name="Документ" r:id="rId3" imgW="6105053" imgH="25225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172" y="1216555"/>
                        <a:ext cx="8428877" cy="3482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22171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570579"/>
              </p:ext>
            </p:extLst>
          </p:nvPr>
        </p:nvGraphicFramePr>
        <p:xfrm>
          <a:off x="113772" y="836613"/>
          <a:ext cx="8198212" cy="233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8" name="Документ" r:id="rId3" imgW="6105053" imgH="1741573" progId="Word.Document.12">
                  <p:embed/>
                </p:oleObj>
              </mc:Choice>
              <mc:Fallback>
                <p:oleObj name="Документ" r:id="rId3" imgW="6105053" imgH="17415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772" y="836613"/>
                        <a:ext cx="8198212" cy="2338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5042" y="2531637"/>
            <a:ext cx="2220158" cy="25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824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806280"/>
              </p:ext>
            </p:extLst>
          </p:nvPr>
        </p:nvGraphicFramePr>
        <p:xfrm>
          <a:off x="286468" y="999066"/>
          <a:ext cx="8527910" cy="3869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2" name="Документ" r:id="rId3" imgW="6105053" imgH="2769570" progId="Word.Document.12">
                  <p:embed/>
                </p:oleObj>
              </mc:Choice>
              <mc:Fallback>
                <p:oleObj name="Документ" r:id="rId3" imgW="6105053" imgH="27695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468" y="999066"/>
                        <a:ext cx="8527910" cy="3869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18666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7911713"/>
              </p:ext>
            </p:extLst>
          </p:nvPr>
        </p:nvGraphicFramePr>
        <p:xfrm>
          <a:off x="291571" y="827617"/>
          <a:ext cx="8518111" cy="410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1" name="Документ" r:id="rId3" imgW="6105053" imgH="2945170" progId="Word.Document.12">
                  <p:embed/>
                </p:oleObj>
              </mc:Choice>
              <mc:Fallback>
                <p:oleObj name="Документ" r:id="rId3" imgW="6105053" imgH="29451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71" y="827617"/>
                        <a:ext cx="8518111" cy="410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18023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01813"/>
            <a:ext cx="8229600" cy="620712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Спасибо</a:t>
            </a:r>
            <a:br>
              <a:rPr lang="ru-RU" sz="4400" dirty="0"/>
            </a:br>
            <a:r>
              <a:rPr lang="ru-RU" sz="4400" dirty="0"/>
              <a:t>за внимание!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45834-34CB-F6E2-51BC-F26A92C144A1}"/>
              </a:ext>
            </a:extLst>
          </p:cNvPr>
          <p:cNvSpPr txBox="1"/>
          <p:nvPr/>
        </p:nvSpPr>
        <p:spPr>
          <a:xfrm>
            <a:off x="4211892" y="4468762"/>
            <a:ext cx="458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Терещенко Георгий Викторович, </a:t>
            </a:r>
            <a:r>
              <a:rPr lang="en-US" dirty="0" smtClean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gvter@yandex.ru</a:t>
            </a:r>
            <a:endParaRPr lang="ru-RU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6494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C0B43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Тема1" id="{4DAE9245-FD5C-48A3-9F61-0C8FFBFAE07A}" vid="{20E0B42B-372D-46F0-B56F-89DFAD950D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5534</TotalTime>
  <Words>1025</Words>
  <Application>Microsoft Office PowerPoint</Application>
  <PresentationFormat>Экран (16:9)</PresentationFormat>
  <Paragraphs>78</Paragraphs>
  <Slides>44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44</vt:i4>
      </vt:variant>
    </vt:vector>
  </HeadingPairs>
  <TitlesOfParts>
    <vt:vector size="56" baseType="lpstr">
      <vt:lpstr>ALS Gorizont Bold Expanded</vt:lpstr>
      <vt:lpstr>Arial</vt:lpstr>
      <vt:lpstr>Calibri</vt:lpstr>
      <vt:lpstr>Cambria Math</vt:lpstr>
      <vt:lpstr>Georgia</vt:lpstr>
      <vt:lpstr>Golos Text</vt:lpstr>
      <vt:lpstr>Golos Text DemiBold</vt:lpstr>
      <vt:lpstr>Symbol</vt:lpstr>
      <vt:lpstr>Times New Roman</vt:lpstr>
      <vt:lpstr>Тема1</vt:lpstr>
      <vt:lpstr>Equation</vt:lpstr>
      <vt:lpstr>Документ</vt:lpstr>
      <vt:lpstr>Презентация PowerPoint</vt:lpstr>
      <vt:lpstr>Преподаватели</vt:lpstr>
      <vt:lpstr>Ты знаешь, мам, у меня есть план</vt:lpstr>
      <vt:lpstr>ПЛАН ЛЕКЦИИ</vt:lpstr>
      <vt:lpstr>РАБОТА В 1-ОМ СЕМЕСТРЕ </vt:lpstr>
      <vt:lpstr>Презентация PowerPoint</vt:lpstr>
      <vt:lpstr>Законы обратных квадратов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</dc:creator>
  <cp:lastModifiedBy>fizik</cp:lastModifiedBy>
  <cp:revision>170</cp:revision>
  <dcterms:created xsi:type="dcterms:W3CDTF">2014-06-27T12:30:22Z</dcterms:created>
  <dcterms:modified xsi:type="dcterms:W3CDTF">2024-09-07T06:34:46Z</dcterms:modified>
</cp:coreProperties>
</file>